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9" r:id="rId5"/>
    <p:sldId id="262" r:id="rId6"/>
    <p:sldId id="261"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1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92594451-7037-4661-9136-CA672DAE4B26}" type="datetimeFigureOut">
              <a:rPr lang="en-GB" smtClean="0"/>
              <a:t>16/10/2018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594451-7037-4661-9136-CA672DAE4B26}" type="datetimeFigureOut">
              <a:rPr lang="en-GB" smtClean="0"/>
              <a:t>16/10/2018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594451-7037-4661-9136-CA672DAE4B26}" type="datetimeFigureOut">
              <a:rPr lang="en-GB" smtClean="0"/>
              <a:t>16/10/2018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594451-7037-4661-9136-CA672DAE4B26}" type="datetimeFigureOut">
              <a:rPr lang="en-GB" smtClean="0"/>
              <a:t>16/10/2018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92594451-7037-4661-9136-CA672DAE4B26}" type="datetimeFigureOut">
              <a:rPr lang="en-GB" smtClean="0"/>
              <a:t>16/10/2018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2594451-7037-4661-9136-CA672DAE4B26}" type="datetimeFigureOut">
              <a:rPr lang="en-GB" smtClean="0"/>
              <a:t>16/10/2018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D84E5-1FA5-41B0-A316-C79FCC4511D9}" type="slidenum">
              <a:rPr lang="en-GB" smtClean="0"/>
              <a:t>‹#›</a:t>
            </a:fld>
            <a:endParaRPr lang="en-GB"/>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594451-7037-4661-9136-CA672DAE4B26}" type="datetimeFigureOut">
              <a:rPr lang="en-GB" smtClean="0"/>
              <a:t>16/10/2018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2594451-7037-4661-9136-CA672DAE4B26}" type="datetimeFigureOut">
              <a:rPr lang="en-GB" smtClean="0"/>
              <a:t>16/10/2018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594451-7037-4661-9136-CA672DAE4B26}" type="datetimeFigureOut">
              <a:rPr lang="en-GB" smtClean="0"/>
              <a:t>16/10/2018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92594451-7037-4661-9136-CA672DAE4B26}" type="datetimeFigureOut">
              <a:rPr lang="en-GB" smtClean="0"/>
              <a:t>16/10/2018</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84D84E5-1FA5-41B0-A316-C79FCC4511D9}"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594451-7037-4661-9136-CA672DAE4B26}" type="datetimeFigureOut">
              <a:rPr lang="en-GB" smtClean="0"/>
              <a:t>16/10/2018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D84E5-1FA5-41B0-A316-C79FCC4511D9}"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92594451-7037-4661-9136-CA672DAE4B26}" type="datetimeFigureOut">
              <a:rPr lang="en-GB" smtClean="0"/>
              <a:t>16/10/2018</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84D84E5-1FA5-41B0-A316-C79FCC4511D9}"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7.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2.xml"/><Relationship Id="rId4" Type="http://schemas.microsoft.com/office/2007/relationships/hdphoto" Target="../media/hdphoto3.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rcRect/>
          <a:stretch>
            <a:fillRect/>
          </a:stretch>
        </p:blipFill>
        <p:spPr bwMode="auto">
          <a:xfrm>
            <a:off x="8539481" y="6208712"/>
            <a:ext cx="591344" cy="649288"/>
          </a:xfrm>
          <a:prstGeom prst="rect">
            <a:avLst/>
          </a:prstGeom>
          <a:noFill/>
          <a:ln>
            <a:noFill/>
          </a:ln>
          <a:effectLst>
            <a:outerShdw dist="35921" dir="2700000" algn="ctr" rotWithShape="0">
              <a:schemeClr val="bg2">
                <a:alpha val="0"/>
              </a:schemeClr>
            </a:outerShdw>
            <a:reflection stA="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p:txBody>
          <a:bodyPr/>
          <a:lstStyle/>
          <a:p>
            <a:r>
              <a:rPr lang="en-GB" dirty="0"/>
              <a:t>JHPM Angel Tree 2018 </a:t>
            </a:r>
          </a:p>
        </p:txBody>
      </p:sp>
      <p:sp>
        <p:nvSpPr>
          <p:cNvPr id="3" name="Subtitle 2"/>
          <p:cNvSpPr>
            <a:spLocks noGrp="1"/>
          </p:cNvSpPr>
          <p:nvPr>
            <p:ph type="subTitle" idx="1"/>
          </p:nvPr>
        </p:nvSpPr>
        <p:spPr>
          <a:xfrm rot="19140000">
            <a:off x="1271701" y="2444439"/>
            <a:ext cx="6511131" cy="329259"/>
          </a:xfrm>
        </p:spPr>
        <p:txBody>
          <a:bodyPr>
            <a:normAutofit fontScale="77500" lnSpcReduction="20000"/>
          </a:bodyPr>
          <a:lstStyle/>
          <a:p>
            <a:r>
              <a:rPr lang="en-GB" b="1" dirty="0">
                <a:solidFill>
                  <a:schemeClr val="accent2">
                    <a:lumMod val="75000"/>
                  </a:schemeClr>
                </a:solidFill>
                <a:latin typeface="Aharoni" panose="02010803020104030203" pitchFamily="2" charset="-79"/>
                <a:cs typeface="Aharoni" panose="02010803020104030203" pitchFamily="2" charset="-79"/>
              </a:rPr>
              <a:t>Hm </a:t>
            </a:r>
            <a:r>
              <a:rPr lang="en-GB" b="1" dirty="0" err="1">
                <a:solidFill>
                  <a:schemeClr val="accent2">
                    <a:lumMod val="75000"/>
                  </a:schemeClr>
                </a:solidFill>
                <a:latin typeface="Aharoni" panose="02010803020104030203" pitchFamily="2" charset="-79"/>
                <a:cs typeface="Aharoni" panose="02010803020104030203" pitchFamily="2" charset="-79"/>
              </a:rPr>
              <a:t>Bronzefield</a:t>
            </a:r>
            <a:r>
              <a:rPr lang="en-GB" b="1" dirty="0">
                <a:solidFill>
                  <a:schemeClr val="accent2">
                    <a:lumMod val="75000"/>
                  </a:schemeClr>
                </a:solidFill>
                <a:latin typeface="Aharoni" panose="02010803020104030203" pitchFamily="2" charset="-79"/>
                <a:cs typeface="Aharoni" panose="02010803020104030203" pitchFamily="2" charset="-79"/>
              </a:rPr>
              <a:t>, Oakwood &amp; Pentonville prisons</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072284">
            <a:off x="3421215" y="529005"/>
            <a:ext cx="1945508" cy="9561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9081687">
            <a:off x="842542" y="2587480"/>
            <a:ext cx="203835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9147044">
            <a:off x="2449024" y="1752722"/>
            <a:ext cx="1755497" cy="791793"/>
          </a:xfrm>
          <a:prstGeom prst="rect">
            <a:avLst/>
          </a:prstGeom>
        </p:spPr>
      </p:pic>
    </p:spTree>
    <p:extLst>
      <p:ext uri="{BB962C8B-B14F-4D97-AF65-F5344CB8AC3E}">
        <p14:creationId xmlns:p14="http://schemas.microsoft.com/office/powerpoint/2010/main" val="515119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76104"/>
            <a:ext cx="7520940" cy="548640"/>
          </a:xfrm>
        </p:spPr>
        <p:txBody>
          <a:bodyPr/>
          <a:lstStyle/>
          <a:p>
            <a:br>
              <a:rPr lang="en-GB" dirty="0">
                <a:solidFill>
                  <a:srgbClr val="9AC440"/>
                </a:solidFill>
              </a:rPr>
            </a:br>
            <a:r>
              <a:rPr lang="en-GB" b="1" dirty="0">
                <a:solidFill>
                  <a:schemeClr val="accent2">
                    <a:lumMod val="75000"/>
                  </a:schemeClr>
                </a:solidFill>
              </a:rPr>
              <a:t>Our Mission</a:t>
            </a:r>
            <a:br>
              <a:rPr lang="en-GB" dirty="0">
                <a:solidFill>
                  <a:srgbClr val="9AC440"/>
                </a:solidFill>
              </a:rPr>
            </a:br>
            <a:endParaRPr lang="en-GB" dirty="0"/>
          </a:p>
        </p:txBody>
      </p:sp>
      <p:sp>
        <p:nvSpPr>
          <p:cNvPr id="4" name="Content Placeholder 2"/>
          <p:cNvSpPr txBox="1">
            <a:spLocks/>
          </p:cNvSpPr>
          <p:nvPr/>
        </p:nvSpPr>
        <p:spPr>
          <a:xfrm>
            <a:off x="611560" y="1052736"/>
            <a:ext cx="7776864" cy="3340967"/>
          </a:xfrm>
          <a:prstGeom prst="rect">
            <a:avLst/>
          </a:prstGeom>
        </p:spPr>
        <p:txBody>
          <a:bodyPr vert="horz" lIns="91440" tIns="45720" rIns="91440" bIns="45720" rtlCol="0">
            <a:normAutofit fontScale="92500"/>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spcBef>
                <a:spcPts val="0"/>
              </a:spcBef>
              <a:spcAft>
                <a:spcPts val="1200"/>
              </a:spcAft>
            </a:pPr>
            <a:r>
              <a:rPr lang="en-GB" sz="2200" dirty="0">
                <a:latin typeface="Calibri" panose="020F0502020204030204" pitchFamily="34" charset="0"/>
              </a:rPr>
              <a:t>To show the love of Christ to prisoners and those incarcerated by supporting and encouraging them.</a:t>
            </a:r>
          </a:p>
          <a:p>
            <a:pPr marL="0" indent="0">
              <a:spcBef>
                <a:spcPts val="0"/>
              </a:spcBef>
              <a:spcAft>
                <a:spcPts val="1200"/>
              </a:spcAft>
            </a:pPr>
            <a:r>
              <a:rPr lang="en-GB" sz="2200" dirty="0">
                <a:latin typeface="Calibri" panose="020F0502020204030204" pitchFamily="34" charset="0"/>
              </a:rPr>
              <a:t>“Then the righteous will answer him, ‘Lord, when did we see you hungry and feed you, or thirsty and give you something to drink? When did we see you a stranger and invite you in, or needing clothes and clothe you? When did we see you sick or in prison and go to visit you?’</a:t>
            </a:r>
          </a:p>
          <a:p>
            <a:pPr marL="0" indent="0">
              <a:spcBef>
                <a:spcPts val="0"/>
              </a:spcBef>
              <a:spcAft>
                <a:spcPts val="1200"/>
              </a:spcAft>
            </a:pPr>
            <a:r>
              <a:rPr lang="en-GB" sz="2200" dirty="0">
                <a:latin typeface="Calibri" panose="020F0502020204030204" pitchFamily="34" charset="0"/>
              </a:rPr>
              <a:t>The King will reply, ‘Truly I tell you, whatever you did for one of the least of these brothers and sisters of mine, you did for me.’”</a:t>
            </a:r>
          </a:p>
          <a:p>
            <a:pPr marL="0" indent="0">
              <a:spcBef>
                <a:spcPts val="0"/>
              </a:spcBef>
              <a:spcAft>
                <a:spcPts val="1200"/>
              </a:spcAft>
            </a:pPr>
            <a:r>
              <a:rPr lang="en-GB" sz="2200" dirty="0">
                <a:latin typeface="Calibri" panose="020F0502020204030204" pitchFamily="34" charset="0"/>
              </a:rPr>
              <a:t>Matthew 25: 37-40</a:t>
            </a:r>
          </a:p>
        </p:txBody>
      </p:sp>
      <p:pic>
        <p:nvPicPr>
          <p:cNvPr id="5"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rcRect/>
          <a:stretch>
            <a:fillRect/>
          </a:stretch>
        </p:blipFill>
        <p:spPr bwMode="auto">
          <a:xfrm>
            <a:off x="8539481" y="6208712"/>
            <a:ext cx="591344" cy="649288"/>
          </a:xfrm>
          <a:prstGeom prst="rect">
            <a:avLst/>
          </a:prstGeom>
          <a:noFill/>
          <a:ln>
            <a:noFill/>
          </a:ln>
          <a:effectLst>
            <a:outerShdw dist="35921" dir="2700000" algn="ctr" rotWithShape="0">
              <a:schemeClr val="bg2">
                <a:alpha val="0"/>
              </a:schemeClr>
            </a:outerShdw>
            <a:reflection stA="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3006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rcRect/>
          <a:stretch>
            <a:fillRect/>
          </a:stretch>
        </p:blipFill>
        <p:spPr bwMode="auto">
          <a:xfrm>
            <a:off x="755576" y="364878"/>
            <a:ext cx="496416" cy="545058"/>
          </a:xfrm>
          <a:prstGeom prst="rect">
            <a:avLst/>
          </a:prstGeom>
          <a:noFill/>
          <a:ln>
            <a:noFill/>
          </a:ln>
          <a:effectLst>
            <a:outerShdw dist="35921" dir="2700000" algn="ctr" rotWithShape="0">
              <a:schemeClr val="bg2">
                <a:alpha val="0"/>
              </a:schemeClr>
            </a:outerShdw>
            <a:reflection stA="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b="1" dirty="0">
                <a:solidFill>
                  <a:schemeClr val="accent2">
                    <a:lumMod val="75000"/>
                  </a:schemeClr>
                </a:solidFill>
              </a:rPr>
              <a:t>    JHPM – PF Angel Tree</a:t>
            </a:r>
            <a:endParaRPr lang="en-GB" dirty="0">
              <a:solidFill>
                <a:schemeClr val="accent2">
                  <a:lumMod val="75000"/>
                </a:schemeClr>
              </a:solidFill>
            </a:endParaRPr>
          </a:p>
        </p:txBody>
      </p:sp>
      <p:sp>
        <p:nvSpPr>
          <p:cNvPr id="6" name="Content Placeholder 2"/>
          <p:cNvSpPr>
            <a:spLocks noGrp="1"/>
          </p:cNvSpPr>
          <p:nvPr>
            <p:ph idx="1"/>
          </p:nvPr>
        </p:nvSpPr>
        <p:spPr>
          <a:xfrm>
            <a:off x="755576" y="980728"/>
            <a:ext cx="7776864" cy="3672409"/>
          </a:xfrm>
        </p:spPr>
        <p:txBody>
          <a:bodyPr>
            <a:normAutofit/>
          </a:bodyPr>
          <a:lstStyle/>
          <a:p>
            <a:pPr marL="0" indent="0">
              <a:buNone/>
            </a:pPr>
            <a:r>
              <a:rPr lang="en-GB" sz="2000" dirty="0">
                <a:latin typeface="Calibri" panose="020F0502020204030204" pitchFamily="34" charset="0"/>
              </a:rPr>
              <a:t>It is estimated that around </a:t>
            </a:r>
            <a:r>
              <a:rPr lang="en-GB" sz="2000" b="1" dirty="0">
                <a:latin typeface="Calibri" panose="020F0502020204030204" pitchFamily="34" charset="0"/>
              </a:rPr>
              <a:t>200,000 children </a:t>
            </a:r>
            <a:r>
              <a:rPr lang="en-GB" sz="2000" dirty="0">
                <a:latin typeface="Calibri" panose="020F0502020204030204" pitchFamily="34" charset="0"/>
              </a:rPr>
              <a:t>in England and Wales are affected by parental imprisonment each year. </a:t>
            </a:r>
          </a:p>
          <a:p>
            <a:pPr marL="0" indent="0">
              <a:buNone/>
            </a:pPr>
            <a:r>
              <a:rPr lang="en-GB" sz="2000" dirty="0">
                <a:latin typeface="Calibri" panose="020F0502020204030204" pitchFamily="34" charset="0"/>
              </a:rPr>
              <a:t>That means, more than double the number of children are affected by parental imprisonment than divorce in the family.</a:t>
            </a:r>
          </a:p>
          <a:p>
            <a:pPr marL="0" indent="0"/>
            <a:endParaRPr lang="en-GB" sz="800" dirty="0">
              <a:latin typeface="Calibri" panose="020F0502020204030204" pitchFamily="34" charset="0"/>
            </a:endParaRPr>
          </a:p>
          <a:p>
            <a:pPr marL="0" indent="0"/>
            <a:r>
              <a:rPr lang="en-GB" sz="2000" dirty="0">
                <a:latin typeface="Calibri" panose="020F0502020204030204" pitchFamily="34" charset="0"/>
              </a:rPr>
              <a:t>Jesus House Prison Ministry in partnership with Prison Fellowship sponsor </a:t>
            </a:r>
            <a:r>
              <a:rPr lang="en-GB" sz="2000" b="1" dirty="0">
                <a:solidFill>
                  <a:srgbClr val="9AC440"/>
                </a:solidFill>
                <a:latin typeface="Calibri" panose="020F0502020204030204" pitchFamily="34" charset="0"/>
              </a:rPr>
              <a:t>Angel Tree </a:t>
            </a:r>
            <a:r>
              <a:rPr lang="en-GB" sz="2000" dirty="0">
                <a:latin typeface="Calibri" panose="020F0502020204030204" pitchFamily="34" charset="0"/>
              </a:rPr>
              <a:t>to support prisoners in their family relationships by providing a way for them to give Christmas presents to their children. In 2016 JH Prison Ministry delivered 2</a:t>
            </a:r>
            <a:r>
              <a:rPr lang="en-GB" sz="2000" b="1" dirty="0">
                <a:latin typeface="Calibri" panose="020F0502020204030204" pitchFamily="34" charset="0"/>
              </a:rPr>
              <a:t>00 gifts, 2017 325 gifts and aim to deliver</a:t>
            </a:r>
            <a:r>
              <a:rPr lang="en-GB" sz="2000" dirty="0">
                <a:latin typeface="Calibri" panose="020F0502020204030204" pitchFamily="34" charset="0"/>
              </a:rPr>
              <a:t> </a:t>
            </a:r>
            <a:r>
              <a:rPr lang="en-GB" sz="2000" b="1" dirty="0">
                <a:latin typeface="Calibri" panose="020F0502020204030204" pitchFamily="34" charset="0"/>
              </a:rPr>
              <a:t>500 in 2018.</a:t>
            </a:r>
            <a:endParaRPr lang="en-GB" sz="2000" dirty="0">
              <a:latin typeface="Calibri" panose="020F0502020204030204" pitchFamily="34" charset="0"/>
            </a:endParaRPr>
          </a:p>
        </p:txBody>
      </p:sp>
      <p:pic>
        <p:nvPicPr>
          <p:cNvPr id="7" name="Picture 2"/>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80000"/>
                    </a14:imgEffect>
                  </a14:imgLayer>
                </a14:imgProps>
              </a:ext>
              <a:ext uri="{28A0092B-C50C-407E-A947-70E740481C1C}">
                <a14:useLocalDpi xmlns:a14="http://schemas.microsoft.com/office/drawing/2010/main" val="0"/>
              </a:ext>
            </a:extLst>
          </a:blip>
          <a:srcRect/>
          <a:stretch>
            <a:fillRect/>
          </a:stretch>
        </p:blipFill>
        <p:spPr bwMode="auto">
          <a:xfrm>
            <a:off x="8539481" y="6208712"/>
            <a:ext cx="591344" cy="649288"/>
          </a:xfrm>
          <a:prstGeom prst="rect">
            <a:avLst/>
          </a:prstGeom>
          <a:noFill/>
          <a:ln>
            <a:noFill/>
          </a:ln>
          <a:effectLst>
            <a:outerShdw dist="35921" dir="2700000" algn="ctr" rotWithShape="0">
              <a:schemeClr val="bg2">
                <a:alpha val="0"/>
              </a:schemeClr>
            </a:outerShdw>
            <a:reflection stA="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5603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solidFill>
                  <a:schemeClr val="accent2">
                    <a:lumMod val="75000"/>
                  </a:schemeClr>
                </a:solidFill>
              </a:rPr>
              <a:t>What do we need from you </a:t>
            </a:r>
          </a:p>
        </p:txBody>
      </p:sp>
      <p:sp>
        <p:nvSpPr>
          <p:cNvPr id="4" name="Content Placeholder 2"/>
          <p:cNvSpPr txBox="1">
            <a:spLocks/>
          </p:cNvSpPr>
          <p:nvPr/>
        </p:nvSpPr>
        <p:spPr>
          <a:xfrm>
            <a:off x="539552" y="808113"/>
            <a:ext cx="7920880" cy="3917031"/>
          </a:xfrm>
          <a:prstGeom prst="rect">
            <a:avLst/>
          </a:prstGeom>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spcBef>
                <a:spcPts val="0"/>
              </a:spcBef>
              <a:spcAft>
                <a:spcPts val="600"/>
              </a:spcAft>
            </a:pPr>
            <a:r>
              <a:rPr lang="en-GB" sz="2200" dirty="0">
                <a:solidFill>
                  <a:srgbClr val="9AC440"/>
                </a:solidFill>
                <a:latin typeface="Calibri" panose="020F0502020204030204" pitchFamily="34" charset="0"/>
              </a:rPr>
              <a:t>Pray:</a:t>
            </a:r>
          </a:p>
          <a:p>
            <a:pPr marL="0" indent="0">
              <a:spcBef>
                <a:spcPts val="0"/>
              </a:spcBef>
              <a:spcAft>
                <a:spcPts val="600"/>
              </a:spcAft>
            </a:pPr>
            <a:r>
              <a:rPr lang="en-GB" sz="2200" dirty="0">
                <a:latin typeface="Calibri" panose="020F0502020204030204" pitchFamily="34" charset="0"/>
              </a:rPr>
              <a:t>Prayer is at the basis of everything we do. So, please support us by praying for the prisoners, their families, prison staff, JH PM Angel Tree team and the work of Prison Fellowship.</a:t>
            </a:r>
          </a:p>
          <a:p>
            <a:pPr marL="0" indent="0">
              <a:spcBef>
                <a:spcPts val="0"/>
              </a:spcBef>
              <a:spcAft>
                <a:spcPts val="600"/>
              </a:spcAft>
            </a:pPr>
            <a:r>
              <a:rPr lang="en-GB" sz="2200" dirty="0">
                <a:solidFill>
                  <a:srgbClr val="9AC440"/>
                </a:solidFill>
                <a:latin typeface="Calibri" panose="020F0502020204030204" pitchFamily="34" charset="0"/>
              </a:rPr>
              <a:t>Volunteer: </a:t>
            </a:r>
          </a:p>
          <a:p>
            <a:pPr marL="0" indent="0">
              <a:spcBef>
                <a:spcPts val="0"/>
              </a:spcBef>
              <a:spcAft>
                <a:spcPts val="600"/>
              </a:spcAft>
            </a:pPr>
            <a:r>
              <a:rPr lang="en-GB" sz="2200" dirty="0">
                <a:latin typeface="Calibri" panose="020F0502020204030204" pitchFamily="34" charset="0"/>
              </a:rPr>
              <a:t>Join the Angel Tree team to help purchase, wrap and post gifts to children of inmates.</a:t>
            </a:r>
            <a:endParaRPr lang="en-GB" sz="2200" dirty="0">
              <a:solidFill>
                <a:srgbClr val="6EBC69"/>
              </a:solidFill>
              <a:latin typeface="Calibri" panose="020F0502020204030204" pitchFamily="34" charset="0"/>
            </a:endParaRPr>
          </a:p>
          <a:p>
            <a:pPr marL="0" indent="0">
              <a:spcBef>
                <a:spcPts val="0"/>
              </a:spcBef>
              <a:spcAft>
                <a:spcPts val="600"/>
              </a:spcAft>
            </a:pPr>
            <a:r>
              <a:rPr lang="en-GB" sz="2200" dirty="0">
                <a:solidFill>
                  <a:srgbClr val="9AC440"/>
                </a:solidFill>
                <a:latin typeface="Calibri" panose="020F0502020204030204" pitchFamily="34" charset="0"/>
              </a:rPr>
              <a:t>Give: </a:t>
            </a:r>
          </a:p>
          <a:p>
            <a:pPr marL="0" indent="0">
              <a:spcBef>
                <a:spcPts val="0"/>
              </a:spcBef>
              <a:spcAft>
                <a:spcPts val="600"/>
              </a:spcAft>
            </a:pPr>
            <a:r>
              <a:rPr lang="en-GB" sz="2200" dirty="0">
                <a:latin typeface="Calibri" panose="020F0502020204030204" pitchFamily="34" charset="0"/>
              </a:rPr>
              <a:t>Sow financially into the programme to enable us to reach more prisoners children across England and Wales.</a:t>
            </a:r>
          </a:p>
        </p:txBody>
      </p:sp>
      <p:pic>
        <p:nvPicPr>
          <p:cNvPr id="5"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rcRect/>
          <a:stretch>
            <a:fillRect/>
          </a:stretch>
        </p:blipFill>
        <p:spPr bwMode="auto">
          <a:xfrm>
            <a:off x="8539481" y="6208712"/>
            <a:ext cx="591344" cy="649288"/>
          </a:xfrm>
          <a:prstGeom prst="rect">
            <a:avLst/>
          </a:prstGeom>
          <a:noFill/>
          <a:ln>
            <a:noFill/>
          </a:ln>
          <a:effectLst>
            <a:outerShdw dist="35921" dir="2700000" algn="ctr" rotWithShape="0">
              <a:schemeClr val="bg2">
                <a:alpha val="0"/>
              </a:schemeClr>
            </a:outerShdw>
            <a:reflection stA="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9291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548680"/>
            <a:ext cx="7520940" cy="548640"/>
          </a:xfrm>
        </p:spPr>
        <p:txBody>
          <a:bodyPr/>
          <a:lstStyle/>
          <a:p>
            <a:pPr algn="ctr"/>
            <a:r>
              <a:rPr lang="en-GB" dirty="0">
                <a:solidFill>
                  <a:srgbClr val="C00000"/>
                </a:solidFill>
              </a:rPr>
              <a:t>Timelines – Dates to note !</a:t>
            </a:r>
          </a:p>
        </p:txBody>
      </p:sp>
      <p:graphicFrame>
        <p:nvGraphicFramePr>
          <p:cNvPr id="5" name="Table 4"/>
          <p:cNvGraphicFramePr>
            <a:graphicFrameLocks noGrp="1"/>
          </p:cNvGraphicFramePr>
          <p:nvPr>
            <p:extLst>
              <p:ext uri="{D42A27DB-BD31-4B8C-83A1-F6EECF244321}">
                <p14:modId xmlns:p14="http://schemas.microsoft.com/office/powerpoint/2010/main" val="1415248145"/>
              </p:ext>
            </p:extLst>
          </p:nvPr>
        </p:nvGraphicFramePr>
        <p:xfrm>
          <a:off x="1043608" y="1245706"/>
          <a:ext cx="7272808" cy="2533301"/>
        </p:xfrm>
        <a:graphic>
          <a:graphicData uri="http://schemas.openxmlformats.org/drawingml/2006/table">
            <a:tbl>
              <a:tblPr firstRow="1" bandRow="1">
                <a:tableStyleId>{5C22544A-7EE6-4342-B048-85BDC9FD1C3A}</a:tableStyleId>
              </a:tblPr>
              <a:tblGrid>
                <a:gridCol w="4536504">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tblGrid>
              <a:tr h="709249">
                <a:tc>
                  <a:txBody>
                    <a:bodyPr/>
                    <a:lstStyle/>
                    <a:p>
                      <a:r>
                        <a:rPr lang="en-GB" sz="1800" b="1" dirty="0">
                          <a:solidFill>
                            <a:srgbClr val="FFC000"/>
                          </a:solidFill>
                        </a:rPr>
                        <a:t>Tasks</a:t>
                      </a:r>
                    </a:p>
                  </a:txBody>
                  <a:tcPr/>
                </a:tc>
                <a:tc>
                  <a:txBody>
                    <a:bodyPr/>
                    <a:lstStyle/>
                    <a:p>
                      <a:r>
                        <a:rPr lang="en-GB" sz="1800" b="1" dirty="0">
                          <a:solidFill>
                            <a:srgbClr val="FFC000"/>
                          </a:solidFill>
                        </a:rPr>
                        <a:t>Date </a:t>
                      </a:r>
                    </a:p>
                  </a:txBody>
                  <a:tcPr/>
                </a:tc>
                <a:extLst>
                  <a:ext uri="{0D108BD9-81ED-4DB2-BD59-A6C34878D82A}">
                    <a16:rowId xmlns:a16="http://schemas.microsoft.com/office/drawing/2014/main" val="10000"/>
                  </a:ext>
                </a:extLst>
              </a:tr>
              <a:tr h="465933">
                <a:tc>
                  <a:txBody>
                    <a:bodyPr/>
                    <a:lstStyle/>
                    <a:p>
                      <a:pPr algn="l" fontAlgn="t"/>
                      <a:r>
                        <a:rPr lang="en-GB" sz="1800" b="1" i="0" u="none" strike="noStrike" dirty="0">
                          <a:solidFill>
                            <a:srgbClr val="000000"/>
                          </a:solidFill>
                          <a:effectLst/>
                          <a:latin typeface="Calibri"/>
                        </a:rPr>
                        <a:t>Help </a:t>
                      </a:r>
                      <a:r>
                        <a:rPr lang="en-GB" sz="1800" b="1" i="0" u="none" strike="noStrike">
                          <a:solidFill>
                            <a:srgbClr val="000000"/>
                          </a:solidFill>
                          <a:effectLst/>
                          <a:latin typeface="Calibri"/>
                        </a:rPr>
                        <a:t>Sponsor Children's </a:t>
                      </a:r>
                      <a:r>
                        <a:rPr lang="en-GB" sz="1800" b="1" i="0" u="none" strike="noStrike" dirty="0">
                          <a:solidFill>
                            <a:srgbClr val="000000"/>
                          </a:solidFill>
                          <a:effectLst/>
                          <a:latin typeface="Calibri"/>
                        </a:rPr>
                        <a:t>Christmas gifts </a:t>
                      </a:r>
                    </a:p>
                  </a:txBody>
                  <a:tcPr marL="9525" marR="9525" marT="9525" marB="0"/>
                </a:tc>
                <a:tc>
                  <a:txBody>
                    <a:bodyPr/>
                    <a:lstStyle/>
                    <a:p>
                      <a:pPr marL="0" algn="l" defTabSz="914400" rtl="0" eaLnBrk="1" fontAlgn="t" latinLnBrk="0" hangingPunct="1"/>
                      <a:r>
                        <a:rPr lang="en-GB" sz="1800" b="0" i="0" u="none" strike="noStrike" kern="1200" dirty="0">
                          <a:solidFill>
                            <a:srgbClr val="000000"/>
                          </a:solidFill>
                          <a:effectLst/>
                          <a:latin typeface="Calibri"/>
                          <a:ea typeface="+mn-ea"/>
                          <a:cs typeface="+mn-cs"/>
                        </a:rPr>
                        <a:t>18/11/18</a:t>
                      </a:r>
                    </a:p>
                  </a:txBody>
                  <a:tcPr/>
                </a:tc>
                <a:extLst>
                  <a:ext uri="{0D108BD9-81ED-4DB2-BD59-A6C34878D82A}">
                    <a16:rowId xmlns:a16="http://schemas.microsoft.com/office/drawing/2014/main" val="10008"/>
                  </a:ext>
                </a:extLst>
              </a:tr>
              <a:tr h="450323">
                <a:tc>
                  <a:txBody>
                    <a:bodyPr/>
                    <a:lstStyle/>
                    <a:p>
                      <a:pPr algn="l" fontAlgn="t"/>
                      <a:r>
                        <a:rPr lang="en-GB" sz="1800" b="1" i="0" u="none" strike="noStrike" dirty="0">
                          <a:solidFill>
                            <a:srgbClr val="000000"/>
                          </a:solidFill>
                          <a:effectLst/>
                          <a:latin typeface="Calibri"/>
                        </a:rPr>
                        <a:t>Volunteers for gift wrapping at Jesus House </a:t>
                      </a:r>
                    </a:p>
                  </a:txBody>
                  <a:tcPr marL="9525" marR="9525" marT="9525" marB="0"/>
                </a:tc>
                <a:tc>
                  <a:txBody>
                    <a:bodyPr/>
                    <a:lstStyle/>
                    <a:p>
                      <a:pPr marL="0" algn="l" defTabSz="914400" rtl="0" eaLnBrk="1" fontAlgn="t" latinLnBrk="0" hangingPunct="1"/>
                      <a:r>
                        <a:rPr lang="en-GB" sz="1800" b="0" i="0" u="none" strike="noStrike" kern="1200" dirty="0">
                          <a:solidFill>
                            <a:srgbClr val="000000"/>
                          </a:solidFill>
                          <a:effectLst/>
                          <a:latin typeface="Calibri"/>
                          <a:ea typeface="+mn-ea"/>
                          <a:cs typeface="+mn-cs"/>
                        </a:rPr>
                        <a:t>25/11/18</a:t>
                      </a:r>
                    </a:p>
                  </a:txBody>
                  <a:tcPr/>
                </a:tc>
                <a:extLst>
                  <a:ext uri="{0D108BD9-81ED-4DB2-BD59-A6C34878D82A}">
                    <a16:rowId xmlns:a16="http://schemas.microsoft.com/office/drawing/2014/main" val="10009"/>
                  </a:ext>
                </a:extLst>
              </a:tr>
              <a:tr h="450323">
                <a:tc>
                  <a:txBody>
                    <a:bodyPr/>
                    <a:lstStyle/>
                    <a:p>
                      <a:pPr algn="l" fontAlgn="t"/>
                      <a:r>
                        <a:rPr lang="en-GB" sz="1800" b="1" i="0" u="none" strike="noStrike" dirty="0">
                          <a:solidFill>
                            <a:srgbClr val="000000"/>
                          </a:solidFill>
                          <a:effectLst/>
                          <a:latin typeface="Calibri"/>
                        </a:rPr>
                        <a:t>Wrapping at Jesus House </a:t>
                      </a:r>
                    </a:p>
                  </a:txBody>
                  <a:tcPr marL="9525" marR="9525" marT="9525" marB="0"/>
                </a:tc>
                <a:tc>
                  <a:txBody>
                    <a:bodyPr/>
                    <a:lstStyle/>
                    <a:p>
                      <a:pPr marL="0" algn="l" defTabSz="914400" rtl="0" eaLnBrk="1" fontAlgn="t" latinLnBrk="0" hangingPunct="1"/>
                      <a:r>
                        <a:rPr lang="en-GB" sz="1800" b="0" i="0" u="none" strike="noStrike" kern="1200" dirty="0">
                          <a:solidFill>
                            <a:srgbClr val="000000"/>
                          </a:solidFill>
                          <a:effectLst/>
                          <a:latin typeface="Calibri"/>
                          <a:ea typeface="+mn-ea"/>
                          <a:cs typeface="+mn-cs"/>
                        </a:rPr>
                        <a:t>05/12/18 - 08/12/18</a:t>
                      </a:r>
                    </a:p>
                  </a:txBody>
                  <a:tcPr/>
                </a:tc>
                <a:extLst>
                  <a:ext uri="{0D108BD9-81ED-4DB2-BD59-A6C34878D82A}">
                    <a16:rowId xmlns:a16="http://schemas.microsoft.com/office/drawing/2014/main" val="4248046060"/>
                  </a:ext>
                </a:extLst>
              </a:tr>
              <a:tr h="457473">
                <a:tc>
                  <a:txBody>
                    <a:bodyPr/>
                    <a:lstStyle/>
                    <a:p>
                      <a:pPr algn="l" fontAlgn="t"/>
                      <a:r>
                        <a:rPr lang="en-GB" sz="1800" b="1" i="0" u="none" strike="noStrike" dirty="0">
                          <a:solidFill>
                            <a:srgbClr val="000000"/>
                          </a:solidFill>
                          <a:effectLst/>
                          <a:latin typeface="Calibri"/>
                        </a:rPr>
                        <a:t>Post all gifts</a:t>
                      </a:r>
                    </a:p>
                  </a:txBody>
                  <a:tcPr marL="9525" marR="9525" marT="9525" marB="0"/>
                </a:tc>
                <a:tc>
                  <a:txBody>
                    <a:bodyPr/>
                    <a:lstStyle/>
                    <a:p>
                      <a:pPr marL="0" algn="l" defTabSz="914400" rtl="0" eaLnBrk="1" fontAlgn="t" latinLnBrk="0" hangingPunct="1"/>
                      <a:r>
                        <a:rPr lang="en-GB" sz="1800" b="0" i="0" u="none" strike="noStrike" kern="1200" dirty="0">
                          <a:solidFill>
                            <a:srgbClr val="000000"/>
                          </a:solidFill>
                          <a:effectLst/>
                          <a:latin typeface="Calibri"/>
                          <a:ea typeface="+mn-ea"/>
                          <a:cs typeface="+mn-cs"/>
                        </a:rPr>
                        <a:t>08/12/18</a:t>
                      </a:r>
                    </a:p>
                  </a:txBody>
                  <a:tcPr/>
                </a:tc>
                <a:extLst>
                  <a:ext uri="{0D108BD9-81ED-4DB2-BD59-A6C34878D82A}">
                    <a16:rowId xmlns:a16="http://schemas.microsoft.com/office/drawing/2014/main" val="10010"/>
                  </a:ext>
                </a:extLst>
              </a:tr>
            </a:tbl>
          </a:graphicData>
        </a:graphic>
      </p:graphicFrame>
      <p:pic>
        <p:nvPicPr>
          <p:cNvPr id="6"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0000"/>
                    </a14:imgEffect>
                  </a14:imgLayer>
                </a14:imgProps>
              </a:ext>
              <a:ext uri="{28A0092B-C50C-407E-A947-70E740481C1C}">
                <a14:useLocalDpi xmlns:a14="http://schemas.microsoft.com/office/drawing/2010/main" val="0"/>
              </a:ext>
            </a:extLst>
          </a:blip>
          <a:srcRect/>
          <a:stretch>
            <a:fillRect/>
          </a:stretch>
        </p:blipFill>
        <p:spPr bwMode="auto">
          <a:xfrm>
            <a:off x="8539481" y="6208712"/>
            <a:ext cx="591344" cy="649288"/>
          </a:xfrm>
          <a:prstGeom prst="rect">
            <a:avLst/>
          </a:prstGeom>
          <a:noFill/>
          <a:ln>
            <a:noFill/>
          </a:ln>
          <a:effectLst>
            <a:outerShdw dist="35921" dir="2700000" algn="ctr" rotWithShape="0">
              <a:schemeClr val="bg2">
                <a:alpha val="0"/>
              </a:schemeClr>
            </a:outerShdw>
            <a:reflection stA="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17062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499992" y="1434347"/>
            <a:ext cx="4038600" cy="3578829"/>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0" indent="0"/>
            <a:r>
              <a:rPr lang="en-GB" sz="2000" dirty="0"/>
              <a:t>“My kids loved their presents, your programme is very special. Keep up the good work!”</a:t>
            </a:r>
          </a:p>
          <a:p>
            <a:pPr marL="0" indent="0"/>
            <a:endParaRPr lang="en-GB" sz="2000" dirty="0"/>
          </a:p>
          <a:p>
            <a:pPr marL="0" indent="0"/>
            <a:r>
              <a:rPr lang="en-GB" sz="2000" dirty="0"/>
              <a:t>“I would like to thank you from the bottom of my heart. I am very close to my little girl. It has been very hard on us being parted and </a:t>
            </a:r>
            <a:r>
              <a:rPr lang="en-GB" sz="2000" i="1" dirty="0"/>
              <a:t>Angel Tree</a:t>
            </a:r>
            <a:r>
              <a:rPr lang="en-GB" sz="2000" dirty="0"/>
              <a:t> has made it a bit easier.”</a:t>
            </a:r>
          </a:p>
          <a:p>
            <a:pPr marL="0" indent="0"/>
            <a:endParaRPr lang="en-GB" sz="2000" dirty="0"/>
          </a:p>
          <a:p>
            <a:pPr marL="0" indent="0"/>
            <a:r>
              <a:rPr lang="en-GB" sz="2000" dirty="0"/>
              <a:t>- Parents of </a:t>
            </a:r>
            <a:r>
              <a:rPr lang="en-GB" sz="2000" i="1" dirty="0"/>
              <a:t>Angel Tree </a:t>
            </a:r>
            <a:r>
              <a:rPr lang="en-GB" sz="2000" dirty="0"/>
              <a:t>gift recipients</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71755"/>
            <a:ext cx="864096" cy="948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GB" b="1" dirty="0"/>
              <a:t>    </a:t>
            </a:r>
            <a:r>
              <a:rPr lang="en-GB" b="1" dirty="0">
                <a:solidFill>
                  <a:srgbClr val="C00000"/>
                </a:solidFill>
              </a:rPr>
              <a:t>Angel Tree – Feed back</a:t>
            </a:r>
          </a:p>
        </p:txBody>
      </p:sp>
      <p:pic>
        <p:nvPicPr>
          <p:cNvPr id="7" name="Content Placeholder 3"/>
          <p:cNvPicPr>
            <a:picLocks noChangeAspect="1"/>
          </p:cNvPicPr>
          <p:nvPr/>
        </p:nvPicPr>
        <p:blipFill rotWithShape="1">
          <a:blip r:embed="rId3" cstate="print">
            <a:extLst>
              <a:ext uri="{28A0092B-C50C-407E-A947-70E740481C1C}">
                <a14:useLocalDpi xmlns:a14="http://schemas.microsoft.com/office/drawing/2010/main" val="0"/>
              </a:ext>
            </a:extLst>
          </a:blip>
          <a:srcRect l="26579"/>
          <a:stretch/>
        </p:blipFill>
        <p:spPr>
          <a:xfrm>
            <a:off x="642168" y="1484784"/>
            <a:ext cx="3647951" cy="3312368"/>
          </a:xfrm>
          <a:prstGeom prst="rect">
            <a:avLst/>
          </a:prstGeom>
        </p:spPr>
      </p:pic>
      <p:pic>
        <p:nvPicPr>
          <p:cNvPr id="12" name="Picture 2"/>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80000"/>
                    </a14:imgEffect>
                  </a14:imgLayer>
                </a14:imgProps>
              </a:ext>
              <a:ext uri="{28A0092B-C50C-407E-A947-70E740481C1C}">
                <a14:useLocalDpi xmlns:a14="http://schemas.microsoft.com/office/drawing/2010/main" val="0"/>
              </a:ext>
            </a:extLst>
          </a:blip>
          <a:srcRect/>
          <a:stretch>
            <a:fillRect/>
          </a:stretch>
        </p:blipFill>
        <p:spPr bwMode="auto">
          <a:xfrm>
            <a:off x="8539481" y="6208712"/>
            <a:ext cx="591344" cy="649288"/>
          </a:xfrm>
          <a:prstGeom prst="rect">
            <a:avLst/>
          </a:prstGeom>
          <a:noFill/>
          <a:ln>
            <a:noFill/>
          </a:ln>
          <a:effectLst>
            <a:outerShdw dist="35921" dir="2700000" algn="ctr" rotWithShape="0">
              <a:schemeClr val="bg2">
                <a:alpha val="0"/>
              </a:schemeClr>
            </a:outerShdw>
            <a:reflection stA="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8328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0371" y="4380846"/>
            <a:ext cx="1293629" cy="635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pPr algn="ctr"/>
            <a:r>
              <a:rPr lang="en-GB" dirty="0">
                <a:solidFill>
                  <a:srgbClr val="C00000"/>
                </a:solidFill>
              </a:rPr>
              <a:t>Thank you !</a:t>
            </a:r>
          </a:p>
        </p:txBody>
      </p:sp>
      <p:pic>
        <p:nvPicPr>
          <p:cNvPr id="4" name="Picture 2"/>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20000"/>
                    </a14:imgEffect>
                    <a14:imgEffect>
                      <a14:brightnessContrast bright="9000"/>
                    </a14:imgEffect>
                  </a14:imgLayer>
                </a14:imgProps>
              </a:ext>
              <a:ext uri="{28A0092B-C50C-407E-A947-70E740481C1C}">
                <a14:useLocalDpi xmlns:a14="http://schemas.microsoft.com/office/drawing/2010/main" val="0"/>
              </a:ext>
            </a:extLst>
          </a:blip>
          <a:srcRect/>
          <a:stretch>
            <a:fillRect/>
          </a:stretch>
        </p:blipFill>
        <p:spPr bwMode="auto">
          <a:xfrm>
            <a:off x="611560" y="908720"/>
            <a:ext cx="7488832" cy="3969080"/>
          </a:xfrm>
          <a:prstGeom prst="rect">
            <a:avLst/>
          </a:prstGeom>
          <a:noFill/>
          <a:ln>
            <a:noFill/>
          </a:ln>
          <a:effectLst>
            <a:reflection stA="35000" endPos="65000" dist="50800" dir="5400000" sy="-100000" algn="bl" rotWithShape="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841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5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370</TotalTime>
  <Words>424</Words>
  <Application>Microsoft Office PowerPoint</Application>
  <PresentationFormat>On-screen Show (4:3)</PresentationFormat>
  <Paragraphs>37</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Aharoni</vt:lpstr>
      <vt:lpstr>Arial</vt:lpstr>
      <vt:lpstr>Calibri</vt:lpstr>
      <vt:lpstr>Franklin Gothic Book</vt:lpstr>
      <vt:lpstr>Franklin Gothic Medium</vt:lpstr>
      <vt:lpstr>Tunga</vt:lpstr>
      <vt:lpstr>Wingdings</vt:lpstr>
      <vt:lpstr>Angles</vt:lpstr>
      <vt:lpstr>JHPM Angel Tree 2018 </vt:lpstr>
      <vt:lpstr> Our Mission </vt:lpstr>
      <vt:lpstr>    JHPM – PF Angel Tree</vt:lpstr>
      <vt:lpstr>What do we need from you </vt:lpstr>
      <vt:lpstr>Timelines – Dates to note !</vt:lpstr>
      <vt:lpstr>PowerPoint Presentation</vt:lpstr>
      <vt:lpstr>Thank you !</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JHPM Angel Tree 2018</dc:title>
  <dc:creator>xtpcosad</dc:creator>
  <cp:lastModifiedBy>Chukwuemeka Eziakonwa (Temp)</cp:lastModifiedBy>
  <cp:revision>20</cp:revision>
  <dcterms:created xsi:type="dcterms:W3CDTF">2018-10-01T10:11:16Z</dcterms:created>
  <dcterms:modified xsi:type="dcterms:W3CDTF">2018-10-16T12:48:21Z</dcterms:modified>
</cp:coreProperties>
</file>